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58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90" r:id="rId13"/>
    <p:sldId id="281" r:id="rId14"/>
    <p:sldId id="268" r:id="rId15"/>
    <p:sldId id="269" r:id="rId16"/>
    <p:sldId id="270" r:id="rId17"/>
    <p:sldId id="271" r:id="rId18"/>
    <p:sldId id="282" r:id="rId19"/>
    <p:sldId id="273" r:id="rId20"/>
    <p:sldId id="274" r:id="rId21"/>
    <p:sldId id="288" r:id="rId22"/>
    <p:sldId id="291" r:id="rId23"/>
    <p:sldId id="289" r:id="rId24"/>
    <p:sldId id="292" r:id="rId25"/>
    <p:sldId id="279" r:id="rId26"/>
    <p:sldId id="280" r:id="rId27"/>
    <p:sldId id="283" r:id="rId28"/>
    <p:sldId id="275" r:id="rId29"/>
    <p:sldId id="293" r:id="rId30"/>
    <p:sldId id="294" r:id="rId31"/>
    <p:sldId id="295" r:id="rId32"/>
    <p:sldId id="296" r:id="rId33"/>
    <p:sldId id="284" r:id="rId34"/>
    <p:sldId id="285" r:id="rId35"/>
    <p:sldId id="297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51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Modifier le style des sous-titres du masque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3D01D-2449-461D-A4A5-F68CEB2137F6}" type="datetimeFigureOut">
              <a:rPr lang="en-US" smtClean="0"/>
              <a:t>04-Dec-17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ED3D7-42D1-4AB2-9C7A-E76684850C0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7384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3D01D-2449-461D-A4A5-F68CEB2137F6}" type="datetimeFigureOut">
              <a:rPr lang="en-US" smtClean="0"/>
              <a:t>04-Dec-17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ED3D7-42D1-4AB2-9C7A-E76684850C0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7071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3D01D-2449-461D-A4A5-F68CEB2137F6}" type="datetimeFigureOut">
              <a:rPr lang="en-US" smtClean="0"/>
              <a:t>04-Dec-17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ED3D7-42D1-4AB2-9C7A-E76684850C0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312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3D01D-2449-461D-A4A5-F68CEB2137F6}" type="datetimeFigureOut">
              <a:rPr lang="en-US" smtClean="0"/>
              <a:t>04-Dec-17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ED3D7-42D1-4AB2-9C7A-E76684850C0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3932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3D01D-2449-461D-A4A5-F68CEB2137F6}" type="datetimeFigureOut">
              <a:rPr lang="en-US" smtClean="0"/>
              <a:t>04-Dec-17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ED3D7-42D1-4AB2-9C7A-E76684850C0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4839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3D01D-2449-461D-A4A5-F68CEB2137F6}" type="datetimeFigureOut">
              <a:rPr lang="en-US" smtClean="0"/>
              <a:t>04-Dec-17</a:t>
            </a:fld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ED3D7-42D1-4AB2-9C7A-E76684850C0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3956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3D01D-2449-461D-A4A5-F68CEB2137F6}" type="datetimeFigureOut">
              <a:rPr lang="en-US" smtClean="0"/>
              <a:t>04-Dec-17</a:t>
            </a:fld>
            <a:endParaRPr lang="en-US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ED3D7-42D1-4AB2-9C7A-E76684850C0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057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3D01D-2449-461D-A4A5-F68CEB2137F6}" type="datetimeFigureOut">
              <a:rPr lang="en-US" smtClean="0"/>
              <a:t>04-Dec-17</a:t>
            </a:fld>
            <a:endParaRPr lang="en-US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ED3D7-42D1-4AB2-9C7A-E76684850C0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0372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3D01D-2449-461D-A4A5-F68CEB2137F6}" type="datetimeFigureOut">
              <a:rPr lang="en-US" smtClean="0"/>
              <a:t>04-Dec-17</a:t>
            </a:fld>
            <a:endParaRPr lang="en-US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ED3D7-42D1-4AB2-9C7A-E76684850C0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76007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3D01D-2449-461D-A4A5-F68CEB2137F6}" type="datetimeFigureOut">
              <a:rPr lang="en-US" smtClean="0"/>
              <a:t>04-Dec-17</a:t>
            </a:fld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ED3D7-42D1-4AB2-9C7A-E76684850C0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8849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3D01D-2449-461D-A4A5-F68CEB2137F6}" type="datetimeFigureOut">
              <a:rPr lang="en-US" smtClean="0"/>
              <a:t>04-Dec-17</a:t>
            </a:fld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ED3D7-42D1-4AB2-9C7A-E76684850C0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1170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03D01D-2449-461D-A4A5-F68CEB2137F6}" type="datetimeFigureOut">
              <a:rPr lang="en-US" smtClean="0"/>
              <a:t>04-Dec-17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2ED3D7-42D1-4AB2-9C7A-E76684850C0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04677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246909" y="1122363"/>
            <a:ext cx="9421091" cy="2387600"/>
          </a:xfrm>
        </p:spPr>
        <p:txBody>
          <a:bodyPr>
            <a:noAutofit/>
          </a:bodyPr>
          <a:lstStyle/>
          <a:p>
            <a:r>
              <a:rPr lang="en-US" sz="7200" b="1" dirty="0" smtClean="0"/>
              <a:t>Introduction to mixed	</a:t>
            </a:r>
            <a:br>
              <a:rPr lang="en-US" sz="7200" b="1" dirty="0" smtClean="0"/>
            </a:br>
            <a:r>
              <a:rPr lang="en-US" sz="7200" b="1" dirty="0" smtClean="0"/>
              <a:t>  eﬀects modeling using R</a:t>
            </a:r>
            <a:endParaRPr lang="en-US" sz="7200" b="1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3186689"/>
          </a:xfrm>
        </p:spPr>
        <p:txBody>
          <a:bodyPr>
            <a:normAutofit/>
          </a:bodyPr>
          <a:lstStyle/>
          <a:p>
            <a:r>
              <a:rPr lang="en-US" b="1" dirty="0" smtClean="0"/>
              <a:t>Naomi </a:t>
            </a:r>
            <a:r>
              <a:rPr lang="en-US" b="1" dirty="0" err="1" smtClean="0"/>
              <a:t>Havron</a:t>
            </a:r>
            <a:endParaRPr lang="en-US" b="1" dirty="0" smtClean="0"/>
          </a:p>
          <a:p>
            <a:endParaRPr lang="en-US" dirty="0"/>
          </a:p>
          <a:p>
            <a:endParaRPr lang="en-US" dirty="0"/>
          </a:p>
          <a:p>
            <a:r>
              <a:rPr lang="en-US" dirty="0" smtClean="0"/>
              <a:t>(Slides based on Alex Fine’s </a:t>
            </a:r>
            <a:r>
              <a:rPr lang="en-US" i="1" dirty="0"/>
              <a:t>I</a:t>
            </a:r>
            <a:r>
              <a:rPr lang="en-US" i="1" dirty="0" smtClean="0"/>
              <a:t>ntroduction to LMEMs in R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0752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2"/>
          <a:srcRect l="22009" t="25664" r="21721" b="27981"/>
          <a:stretch/>
        </p:blipFill>
        <p:spPr>
          <a:xfrm>
            <a:off x="1626669" y="1222407"/>
            <a:ext cx="8412480" cy="3898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963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2"/>
          <a:srcRect l="21875" t="30608" r="21875" b="12761"/>
          <a:stretch/>
        </p:blipFill>
        <p:spPr>
          <a:xfrm>
            <a:off x="758536" y="815328"/>
            <a:ext cx="10287000" cy="5825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224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2"/>
          <a:srcRect l="21875" t="18164" r="21875" b="11006"/>
          <a:stretch/>
        </p:blipFill>
        <p:spPr>
          <a:xfrm>
            <a:off x="657423" y="186282"/>
            <a:ext cx="9696541" cy="6868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521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2974110" y="2142835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latin typeface="Miriam Fixed" panose="020B0509050101010101" pitchFamily="49" charset="-79"/>
                <a:cs typeface="Miriam Fixed" panose="020B0509050101010101" pitchFamily="49" charset="-79"/>
              </a:rPr>
              <a:t>#Go to code</a:t>
            </a:r>
            <a:endParaRPr lang="en-US" sz="6000" b="1" dirty="0">
              <a:latin typeface="Miriam Fixed" panose="020B0509050101010101" pitchFamily="49" charset="-79"/>
              <a:cs typeface="Miriam Fixed" panose="020B0509050101010101" pitchFamily="49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055854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2"/>
          <a:srcRect l="22140" t="20503" r="23860" b="23333"/>
          <a:stretch/>
        </p:blipFill>
        <p:spPr>
          <a:xfrm>
            <a:off x="1001027" y="394636"/>
            <a:ext cx="9875520" cy="5777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22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2"/>
          <a:srcRect l="23772" t="24246" r="24123" b="15497"/>
          <a:stretch/>
        </p:blipFill>
        <p:spPr>
          <a:xfrm>
            <a:off x="1299411" y="114628"/>
            <a:ext cx="9529010" cy="6198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052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7364" y="2184688"/>
            <a:ext cx="10515600" cy="1325563"/>
          </a:xfrm>
        </p:spPr>
        <p:txBody>
          <a:bodyPr/>
          <a:lstStyle/>
          <a:p>
            <a:r>
              <a:rPr lang="en-US" b="1" dirty="0" smtClean="0"/>
              <a:t>Are our effects robust to differences between cities? Will they generalize?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741216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2"/>
          <a:srcRect l="22140" t="24807" r="21175" b="13719"/>
          <a:stretch/>
        </p:blipFill>
        <p:spPr>
          <a:xfrm>
            <a:off x="838200" y="365125"/>
            <a:ext cx="10366410" cy="6323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777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2974110" y="2142835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latin typeface="Miriam Fixed" panose="020B0509050101010101" pitchFamily="49" charset="-79"/>
                <a:cs typeface="Miriam Fixed" panose="020B0509050101010101" pitchFamily="49" charset="-79"/>
              </a:rPr>
              <a:t>#Go to code</a:t>
            </a:r>
            <a:endParaRPr lang="en-US" sz="6000" b="1" dirty="0">
              <a:latin typeface="Miriam Fixed" panose="020B0509050101010101" pitchFamily="49" charset="-79"/>
              <a:cs typeface="Miriam Fixed" panose="020B0509050101010101" pitchFamily="49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958854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2"/>
          <a:srcRect l="23512" t="18704" r="21317" b="13121"/>
          <a:stretch/>
        </p:blipFill>
        <p:spPr>
          <a:xfrm>
            <a:off x="1174281" y="115502"/>
            <a:ext cx="9596387" cy="6670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983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Regression answers the	following question:	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How do I identify</a:t>
            </a:r>
            <a:r>
              <a:rPr lang="en-US" dirty="0"/>
              <a:t> </a:t>
            </a:r>
            <a:r>
              <a:rPr lang="en-US" dirty="0" smtClean="0"/>
              <a:t>the parameters</a:t>
            </a:r>
            <a:r>
              <a:rPr lang="en-US" dirty="0"/>
              <a:t> </a:t>
            </a:r>
            <a:r>
              <a:rPr lang="en-US" dirty="0" smtClean="0"/>
              <a:t>of a curve that relates X to Y in a way that minimizes, on average, how wrong I am	about	the data?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Other words – we want to be able to say, if you give us the value of a mother’s IQ score, what would be her child’s IQ</a:t>
            </a:r>
            <a:endParaRPr lang="en-US" dirty="0"/>
          </a:p>
        </p:txBody>
      </p:sp>
      <p:sp>
        <p:nvSpPr>
          <p:cNvPr id="2" name="ZoneTexte 1"/>
          <p:cNvSpPr txBox="1"/>
          <p:nvPr/>
        </p:nvSpPr>
        <p:spPr>
          <a:xfrm>
            <a:off x="905164" y="554183"/>
            <a:ext cx="104486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Review – Linear regressions</a:t>
            </a:r>
          </a:p>
        </p:txBody>
      </p:sp>
    </p:spTree>
    <p:extLst>
      <p:ext uri="{BB962C8B-B14F-4D97-AF65-F5344CB8AC3E}">
        <p14:creationId xmlns:p14="http://schemas.microsoft.com/office/powerpoint/2010/main" val="2826413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2"/>
          <a:srcRect l="24613" t="20035" r="23756" b="19053"/>
          <a:stretch/>
        </p:blipFill>
        <p:spPr>
          <a:xfrm>
            <a:off x="1122557" y="365125"/>
            <a:ext cx="9442383" cy="6266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460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How do I determine my random-effects structure?</a:t>
            </a:r>
            <a:endParaRPr lang="en-US" b="1" dirty="0"/>
          </a:p>
        </p:txBody>
      </p:sp>
      <p:sp>
        <p:nvSpPr>
          <p:cNvPr id="3" name="ZoneTexte 2"/>
          <p:cNvSpPr txBox="1"/>
          <p:nvPr/>
        </p:nvSpPr>
        <p:spPr>
          <a:xfrm>
            <a:off x="1126836" y="1921597"/>
            <a:ext cx="10649527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u="sng" dirty="0" smtClean="0"/>
              <a:t>Decisions can be based on:</a:t>
            </a:r>
          </a:p>
          <a:p>
            <a:endParaRPr lang="en-US" sz="3200" u="sng" dirty="0" smtClean="0"/>
          </a:p>
          <a:p>
            <a:pPr marL="285750" indent="-285750">
              <a:buFontTx/>
              <a:buChar char="-"/>
            </a:pPr>
            <a:r>
              <a:rPr lang="en-US" sz="3200" dirty="0"/>
              <a:t>Data – some people do this and there is arguments in the literature, I was taught not to do this</a:t>
            </a:r>
          </a:p>
          <a:p>
            <a:pPr marL="285750" indent="-285750">
              <a:buFontTx/>
              <a:buChar char="-"/>
            </a:pPr>
            <a:endParaRPr lang="en-US" sz="3200" dirty="0" smtClean="0"/>
          </a:p>
          <a:p>
            <a:pPr marL="285750" indent="-285750">
              <a:buFontTx/>
              <a:buChar char="-"/>
            </a:pPr>
            <a:r>
              <a:rPr lang="en-US" sz="3200" dirty="0" smtClean="0"/>
              <a:t>Design – every factor that is </a:t>
            </a:r>
            <a:r>
              <a:rPr lang="en-US" sz="3200" dirty="0" smtClean="0"/>
              <a:t>of </a:t>
            </a:r>
            <a:r>
              <a:rPr lang="en-US" sz="3200" dirty="0" smtClean="0"/>
              <a:t>theoretical significance and can logically be a slope goes in!</a:t>
            </a:r>
          </a:p>
        </p:txBody>
      </p:sp>
    </p:spTree>
    <p:extLst>
      <p:ext uri="{BB962C8B-B14F-4D97-AF65-F5344CB8AC3E}">
        <p14:creationId xmlns:p14="http://schemas.microsoft.com/office/powerpoint/2010/main" val="3464995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How do I determine my random-effects structure?</a:t>
            </a:r>
            <a:endParaRPr lang="en-US" b="1" dirty="0"/>
          </a:p>
        </p:txBody>
      </p:sp>
      <p:sp>
        <p:nvSpPr>
          <p:cNvPr id="3" name="ZoneTexte 2"/>
          <p:cNvSpPr txBox="1"/>
          <p:nvPr/>
        </p:nvSpPr>
        <p:spPr>
          <a:xfrm>
            <a:off x="1025236" y="1607560"/>
            <a:ext cx="1064952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3200" dirty="0" smtClean="0"/>
              <a:t>Design – every factor that is on theoretical significance</a:t>
            </a:r>
          </a:p>
          <a:p>
            <a:pPr marL="285750" indent="-285750">
              <a:buFontTx/>
              <a:buChar char="-"/>
            </a:pPr>
            <a:endParaRPr lang="en-US" sz="3200" u="sng" dirty="0"/>
          </a:p>
          <a:p>
            <a:pPr marL="285750" indent="-285750">
              <a:buFontTx/>
              <a:buChar char="-"/>
            </a:pPr>
            <a:r>
              <a:rPr lang="en-US" sz="3200" u="sng" dirty="0"/>
              <a:t>"</a:t>
            </a:r>
            <a:r>
              <a:rPr lang="en-US" sz="3200" u="sng" dirty="0" smtClean="0"/>
              <a:t>but now my </a:t>
            </a:r>
            <a:r>
              <a:rPr lang="en-US" sz="3200" u="sng" dirty="0"/>
              <a:t>model doesn't converge</a:t>
            </a:r>
            <a:r>
              <a:rPr lang="en-US" sz="3200" u="sng" dirty="0" smtClean="0"/>
              <a:t>!“</a:t>
            </a:r>
            <a:endParaRPr lang="en-US" sz="3200" u="sng" dirty="0" smtClean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2"/>
          <a:srcRect l="-1407" t="67630" r="45526" b="24074"/>
          <a:stretch/>
        </p:blipFill>
        <p:spPr>
          <a:xfrm>
            <a:off x="722810" y="3779519"/>
            <a:ext cx="10219509" cy="853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8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How do I determine my random-effects structure?</a:t>
            </a:r>
            <a:endParaRPr lang="en-US" b="1" dirty="0"/>
          </a:p>
        </p:txBody>
      </p:sp>
      <p:sp>
        <p:nvSpPr>
          <p:cNvPr id="3" name="ZoneTexte 2"/>
          <p:cNvSpPr txBox="1"/>
          <p:nvPr/>
        </p:nvSpPr>
        <p:spPr>
          <a:xfrm>
            <a:off x="1025236" y="1607560"/>
            <a:ext cx="10649527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3200" dirty="0" smtClean="0"/>
              <a:t>Design – every factor that is on theoretical significance</a:t>
            </a:r>
          </a:p>
          <a:p>
            <a:pPr marL="285750" indent="-285750">
              <a:buFontTx/>
              <a:buChar char="-"/>
            </a:pPr>
            <a:endParaRPr lang="en-US" sz="3200" u="sng" dirty="0"/>
          </a:p>
          <a:p>
            <a:pPr marL="285750" indent="-285750">
              <a:buFontTx/>
              <a:buChar char="-"/>
            </a:pPr>
            <a:r>
              <a:rPr lang="en-US" sz="3200" u="sng" dirty="0"/>
              <a:t>"</a:t>
            </a:r>
            <a:r>
              <a:rPr lang="en-US" sz="3200" u="sng" dirty="0" smtClean="0"/>
              <a:t>but now my </a:t>
            </a:r>
            <a:r>
              <a:rPr lang="en-US" sz="3200" u="sng" dirty="0"/>
              <a:t>model doesn't converge</a:t>
            </a:r>
            <a:r>
              <a:rPr lang="en-US" sz="3200" u="sng" dirty="0" smtClean="0"/>
              <a:t>!“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 smtClean="0"/>
              <a:t>Start by removing factors that are less important theoretically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 smtClean="0"/>
              <a:t>Remove items associated with lower variance 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3200" dirty="0" smtClean="0"/>
              <a:t>you can remove an intercept without removing the slopes: (0+factor|item)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3200" dirty="0" smtClean="0"/>
              <a:t>You can remove main effects and leave interaction: (1+factor_1</a:t>
            </a:r>
            <a:r>
              <a:rPr lang="en-US" sz="3200" b="1" dirty="0" smtClean="0">
                <a:solidFill>
                  <a:srgbClr val="FF0000"/>
                </a:solidFill>
              </a:rPr>
              <a:t>:</a:t>
            </a:r>
            <a:r>
              <a:rPr lang="en-US" sz="3200" dirty="0" smtClean="0"/>
              <a:t>factor_2|item)</a:t>
            </a:r>
          </a:p>
        </p:txBody>
      </p:sp>
    </p:spTree>
    <p:extLst>
      <p:ext uri="{BB962C8B-B14F-4D97-AF65-F5344CB8AC3E}">
        <p14:creationId xmlns:p14="http://schemas.microsoft.com/office/powerpoint/2010/main" val="3608921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2974110" y="2142835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latin typeface="Miriam Fixed" panose="020B0509050101010101" pitchFamily="49" charset="-79"/>
                <a:cs typeface="Miriam Fixed" panose="020B0509050101010101" pitchFamily="49" charset="-79"/>
              </a:rPr>
              <a:t>#Go to code</a:t>
            </a:r>
            <a:endParaRPr lang="en-US" sz="6000" b="1" dirty="0">
              <a:latin typeface="Miriam Fixed" panose="020B0509050101010101" pitchFamily="49" charset="-79"/>
              <a:cs typeface="Miriam Fixed" panose="020B0509050101010101" pitchFamily="49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617057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Coding categorical data</a:t>
            </a:r>
            <a:endParaRPr lang="en-US" b="1" dirty="0"/>
          </a:p>
        </p:txBody>
      </p:sp>
      <p:sp>
        <p:nvSpPr>
          <p:cNvPr id="3" name="Titre 1"/>
          <p:cNvSpPr txBox="1">
            <a:spLocks/>
          </p:cNvSpPr>
          <p:nvPr/>
        </p:nvSpPr>
        <p:spPr>
          <a:xfrm>
            <a:off x="838200" y="1579707"/>
            <a:ext cx="10515600" cy="41006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220000"/>
              </a:lnSpc>
            </a:pPr>
            <a:r>
              <a:rPr lang="en-US" dirty="0" smtClean="0"/>
              <a:t>We will focus on the main two coding schemes:</a:t>
            </a:r>
          </a:p>
          <a:p>
            <a:pPr marL="742950" indent="-742950">
              <a:lnSpc>
                <a:spcPct val="220000"/>
              </a:lnSpc>
              <a:buFont typeface="+mj-lt"/>
              <a:buAutoNum type="arabicPeriod"/>
            </a:pPr>
            <a:r>
              <a:rPr lang="en-US" dirty="0" smtClean="0"/>
              <a:t>Dummy coding</a:t>
            </a:r>
          </a:p>
          <a:p>
            <a:pPr marL="742950" indent="-742950">
              <a:lnSpc>
                <a:spcPct val="220000"/>
              </a:lnSpc>
              <a:buFont typeface="+mj-lt"/>
              <a:buAutoNum type="arabicPeriod"/>
            </a:pPr>
            <a:r>
              <a:rPr lang="en-US" dirty="0" smtClean="0"/>
              <a:t>Sum coding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1186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>
              <a:lnSpc>
                <a:spcPct val="220000"/>
              </a:lnSpc>
            </a:pPr>
            <a:r>
              <a:rPr lang="en-US" sz="4800" b="1" dirty="0" smtClean="0"/>
              <a:t>Coding schemes</a:t>
            </a:r>
          </a:p>
        </p:txBody>
      </p:sp>
      <p:sp>
        <p:nvSpPr>
          <p:cNvPr id="3" name="Titre 1"/>
          <p:cNvSpPr txBox="1">
            <a:spLocks/>
          </p:cNvSpPr>
          <p:nvPr/>
        </p:nvSpPr>
        <p:spPr>
          <a:xfrm>
            <a:off x="838200" y="1579707"/>
            <a:ext cx="10515600" cy="51443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220000"/>
              </a:lnSpc>
            </a:pPr>
            <a:r>
              <a:rPr lang="en-US" sz="3600" b="1" dirty="0" smtClean="0"/>
              <a:t>Dummy coding: </a:t>
            </a:r>
            <a:r>
              <a:rPr lang="en-US" sz="3600" dirty="0" smtClean="0"/>
              <a:t>One group is the reference group, the other is compared to it.</a:t>
            </a:r>
          </a:p>
          <a:p>
            <a:pPr>
              <a:lnSpc>
                <a:spcPct val="220000"/>
              </a:lnSpc>
            </a:pPr>
            <a:r>
              <a:rPr lang="en-US" sz="3600" b="1" dirty="0"/>
              <a:t>S</a:t>
            </a:r>
            <a:r>
              <a:rPr lang="en-US" sz="3600" b="1" dirty="0" smtClean="0"/>
              <a:t>um coding: </a:t>
            </a:r>
            <a:r>
              <a:rPr lang="en-US" sz="3600" dirty="0" smtClean="0"/>
              <a:t>We compare to the grand mean.</a:t>
            </a:r>
          </a:p>
          <a:p>
            <a:pPr>
              <a:lnSpc>
                <a:spcPct val="220000"/>
              </a:lnSpc>
            </a:pP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324835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2974110" y="2142835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latin typeface="Miriam Fixed" panose="020B0509050101010101" pitchFamily="49" charset="-79"/>
                <a:cs typeface="Miriam Fixed" panose="020B0509050101010101" pitchFamily="49" charset="-79"/>
              </a:rPr>
              <a:t>#Go to code</a:t>
            </a:r>
            <a:endParaRPr lang="en-US" sz="6000" b="1" dirty="0">
              <a:latin typeface="Miriam Fixed" panose="020B0509050101010101" pitchFamily="49" charset="-79"/>
              <a:cs typeface="Miriam Fixed" panose="020B0509050101010101" pitchFamily="49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617039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2"/>
          <a:srcRect l="16060" t="27975" r="16952" b="10698"/>
          <a:stretch/>
        </p:blipFill>
        <p:spPr>
          <a:xfrm>
            <a:off x="279763" y="623469"/>
            <a:ext cx="11632474" cy="5990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621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Specifying an </a:t>
            </a:r>
            <a:r>
              <a:rPr lang="en-US" b="1" dirty="0" smtClean="0"/>
              <a:t>interaction:</a:t>
            </a:r>
            <a:endParaRPr lang="en-US" b="1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Factor_1*Factor_2</a:t>
            </a:r>
          </a:p>
          <a:p>
            <a:endParaRPr lang="en-US" dirty="0"/>
          </a:p>
          <a:p>
            <a:r>
              <a:rPr lang="en-US" dirty="0" smtClean="0"/>
              <a:t>Interaction + main effects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Factor_1:Factor_2</a:t>
            </a:r>
          </a:p>
          <a:p>
            <a:endParaRPr lang="en-US" dirty="0"/>
          </a:p>
          <a:p>
            <a:r>
              <a:rPr lang="en-US" dirty="0" smtClean="0"/>
              <a:t>Interaction only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9732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Review – Linear regressions</a:t>
            </a:r>
            <a:endParaRPr lang="en-US" b="1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8268" t="18328" r="31613" b="20328"/>
          <a:stretch/>
        </p:blipFill>
        <p:spPr>
          <a:xfrm>
            <a:off x="2733964" y="1455828"/>
            <a:ext cx="6280728" cy="5402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929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Output for the interaction</a:t>
            </a:r>
            <a:endParaRPr lang="en-US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91" t="59029" r="66089" b="6920"/>
          <a:stretch/>
        </p:blipFill>
        <p:spPr>
          <a:xfrm>
            <a:off x="1532467" y="1539808"/>
            <a:ext cx="7865533" cy="4454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951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Output for the interaction</a:t>
            </a:r>
            <a:endParaRPr lang="en-US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91" t="59029" r="66089" b="6920"/>
          <a:stretch/>
        </p:blipFill>
        <p:spPr>
          <a:xfrm>
            <a:off x="1532467" y="1539808"/>
            <a:ext cx="7865533" cy="445459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617133" y="3750733"/>
            <a:ext cx="7543800" cy="34713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945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Output for the interaction</a:t>
            </a:r>
            <a:endParaRPr lang="en-US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91" t="59029" r="66089" b="6920"/>
          <a:stretch/>
        </p:blipFill>
        <p:spPr>
          <a:xfrm>
            <a:off x="1532467" y="1539808"/>
            <a:ext cx="7865533" cy="445459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532467" y="4097866"/>
            <a:ext cx="7543800" cy="29633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025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 smtClean="0"/>
              <a:t>Which way does my interaction go?</a:t>
            </a:r>
            <a:endParaRPr lang="en-US" sz="4800" b="1" dirty="0"/>
          </a:p>
        </p:txBody>
      </p:sp>
      <p:sp>
        <p:nvSpPr>
          <p:cNvPr id="3" name="ZoneTexte 2"/>
          <p:cNvSpPr txBox="1"/>
          <p:nvPr/>
        </p:nvSpPr>
        <p:spPr>
          <a:xfrm>
            <a:off x="1099127" y="2050473"/>
            <a:ext cx="942109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strike="sngStrike" dirty="0" smtClean="0"/>
              <a:t>Look for the sign (+/-) – not enough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 smtClean="0"/>
              <a:t>Simple slopes test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 smtClean="0"/>
              <a:t>Graph it…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600" dirty="0"/>
          </a:p>
          <a:p>
            <a:endParaRPr lang="en-US" sz="3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 smtClean="0"/>
              <a:t>How to do model comparisons with interaction?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95551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2974110" y="2142835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latin typeface="Miriam Fixed" panose="020B0509050101010101" pitchFamily="49" charset="-79"/>
                <a:cs typeface="Miriam Fixed" panose="020B0509050101010101" pitchFamily="49" charset="-79"/>
              </a:rPr>
              <a:t>#Go to code</a:t>
            </a:r>
            <a:endParaRPr lang="en-US" sz="6000" b="1" dirty="0">
              <a:latin typeface="Miriam Fixed" panose="020B0509050101010101" pitchFamily="49" charset="-79"/>
              <a:cs typeface="Miriam Fixed" panose="020B0509050101010101" pitchFamily="49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809626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Logistic regressions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67146" y="1603952"/>
            <a:ext cx="10515600" cy="4351338"/>
          </a:xfrm>
        </p:spPr>
        <p:txBody>
          <a:bodyPr/>
          <a:lstStyle/>
          <a:p>
            <a:r>
              <a:rPr lang="en-US" dirty="0" smtClean="0"/>
              <a:t>How do changes in the independent variables affect the </a:t>
            </a:r>
            <a:r>
              <a:rPr lang="en-US" u="sng" dirty="0" smtClean="0"/>
              <a:t>probability</a:t>
            </a:r>
            <a:r>
              <a:rPr lang="en-US" dirty="0" smtClean="0"/>
              <a:t> of the outcome measure (in logit space).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dirty="0" smtClean="0"/>
              <a:t>To go back to probabilities you can use the function </a:t>
            </a:r>
            <a:r>
              <a:rPr lang="en-US" altLang="en-US" dirty="0" err="1">
                <a:solidFill>
                  <a:srgbClr val="000000"/>
                </a:solidFill>
                <a:latin typeface="Miriam Fixed" panose="020B0509050101010101" pitchFamily="49" charset="-79"/>
                <a:cs typeface="Miriam Fixed" panose="020B0509050101010101" pitchFamily="49" charset="-79"/>
              </a:rPr>
              <a:t>inv.logit</a:t>
            </a:r>
            <a:r>
              <a:rPr lang="en-US" altLang="en-US" dirty="0" smtClean="0">
                <a:solidFill>
                  <a:srgbClr val="000000"/>
                </a:solidFill>
                <a:latin typeface="Miriam Fixed" panose="020B0509050101010101" pitchFamily="49" charset="-79"/>
                <a:cs typeface="Miriam Fixed" panose="020B0509050101010101" pitchFamily="49" charset="-79"/>
              </a:rPr>
              <a:t>()</a:t>
            </a:r>
            <a:r>
              <a:rPr lang="en-US" altLang="en-US" dirty="0" smtClean="0">
                <a:solidFill>
                  <a:srgbClr val="000000"/>
                </a:solidFill>
                <a:cs typeface="Miriam Fixed" panose="020B0509050101010101" pitchFamily="49" charset="-79"/>
              </a:rPr>
              <a:t>but beware that:</a:t>
            </a:r>
            <a:r>
              <a:rPr lang="en-US" altLang="en-US" sz="2000" dirty="0" smtClean="0">
                <a:cs typeface="Miriam Fixed" panose="020B0509050101010101" pitchFamily="49" charset="-79"/>
              </a:rPr>
              <a:t> </a:t>
            </a:r>
            <a:endParaRPr lang="en-US" altLang="en-US" sz="5400" dirty="0">
              <a:cs typeface="Miriam Fixed" panose="020B0509050101010101" pitchFamily="49" charset="-79"/>
            </a:endParaRPr>
          </a:p>
          <a:p>
            <a:endParaRPr lang="en-US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2"/>
          <a:srcRect l="18140" t="21813" r="18649" b="8012"/>
          <a:stretch/>
        </p:blipFill>
        <p:spPr>
          <a:xfrm>
            <a:off x="5523345" y="2873399"/>
            <a:ext cx="6576291" cy="4106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606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91848"/>
            <a:ext cx="10515600" cy="1325563"/>
          </a:xfrm>
        </p:spPr>
        <p:txBody>
          <a:bodyPr/>
          <a:lstStyle/>
          <a:p>
            <a:r>
              <a:rPr lang="en-US" dirty="0" smtClean="0"/>
              <a:t>Allow us to compare the strength of different variables</a:t>
            </a:r>
            <a:endParaRPr lang="en-US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2"/>
          <a:srcRect l="20245" t="40887" r="21175" b="16900"/>
          <a:stretch/>
        </p:blipFill>
        <p:spPr>
          <a:xfrm>
            <a:off x="-83127" y="2223436"/>
            <a:ext cx="11767501" cy="4769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553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But there will be times when linear regressions will be inadequate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When observations are grouped in some interesting way (e.g. clients of the same social worker).</a:t>
            </a:r>
          </a:p>
          <a:p>
            <a:r>
              <a:rPr lang="en-US" dirty="0" smtClean="0"/>
              <a:t>When we are interested, at the same time, in between-subject and within-subject parameters (e.g., frequency and </a:t>
            </a:r>
            <a:r>
              <a:rPr lang="en-US" dirty="0" smtClean="0"/>
              <a:t>age</a:t>
            </a:r>
            <a:r>
              <a:rPr lang="en-US" dirty="0" smtClean="0"/>
              <a:t>).</a:t>
            </a:r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0986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0986" t="16629" r="21106" b="12686"/>
          <a:stretch/>
        </p:blipFill>
        <p:spPr>
          <a:xfrm>
            <a:off x="932874" y="365125"/>
            <a:ext cx="9738878" cy="668669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65018" y="2152072"/>
            <a:ext cx="11028218" cy="500610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630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2"/>
          <a:srcRect l="21719" t="25462" r="25281" b="6889"/>
          <a:stretch/>
        </p:blipFill>
        <p:spPr>
          <a:xfrm>
            <a:off x="905163" y="365125"/>
            <a:ext cx="9116292" cy="6545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98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2"/>
          <a:srcRect l="21875" t="18164" r="21875" b="11006"/>
          <a:stretch/>
        </p:blipFill>
        <p:spPr>
          <a:xfrm>
            <a:off x="657423" y="186282"/>
            <a:ext cx="9696541" cy="6868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280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2"/>
          <a:srcRect l="20562" t="25649" r="21364" b="9228"/>
          <a:stretch/>
        </p:blipFill>
        <p:spPr>
          <a:xfrm>
            <a:off x="960582" y="741458"/>
            <a:ext cx="9328728" cy="5884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115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664</TotalTime>
  <Words>398</Words>
  <Application>Microsoft Office PowerPoint</Application>
  <PresentationFormat>Grand écran</PresentationFormat>
  <Paragraphs>70</Paragraphs>
  <Slides>35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35</vt:i4>
      </vt:variant>
    </vt:vector>
  </HeadingPairs>
  <TitlesOfParts>
    <vt:vector size="40" baseType="lpstr">
      <vt:lpstr>Arial</vt:lpstr>
      <vt:lpstr>Calibri</vt:lpstr>
      <vt:lpstr>Calibri Light</vt:lpstr>
      <vt:lpstr>Miriam Fixed</vt:lpstr>
      <vt:lpstr>Thème Office</vt:lpstr>
      <vt:lpstr>Introduction to mixed    eﬀects modeling using R</vt:lpstr>
      <vt:lpstr>Présentation PowerPoint</vt:lpstr>
      <vt:lpstr>Review – Linear regressions</vt:lpstr>
      <vt:lpstr>Allow us to compare the strength of different variables</vt:lpstr>
      <vt:lpstr>But there will be times when linear regressions will be inadequate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Are our effects robust to differences between cities? Will they generalize?</vt:lpstr>
      <vt:lpstr>Présentation PowerPoint</vt:lpstr>
      <vt:lpstr>Présentation PowerPoint</vt:lpstr>
      <vt:lpstr>Présentation PowerPoint</vt:lpstr>
      <vt:lpstr>Présentation PowerPoint</vt:lpstr>
      <vt:lpstr>How do I determine my random-effects structure?</vt:lpstr>
      <vt:lpstr>How do I determine my random-effects structure?</vt:lpstr>
      <vt:lpstr>How do I determine my random-effects structure?</vt:lpstr>
      <vt:lpstr>Présentation PowerPoint</vt:lpstr>
      <vt:lpstr>Coding categorical data</vt:lpstr>
      <vt:lpstr>Coding schemes</vt:lpstr>
      <vt:lpstr>Présentation PowerPoint</vt:lpstr>
      <vt:lpstr>Présentation PowerPoint</vt:lpstr>
      <vt:lpstr>Specifying an interaction:</vt:lpstr>
      <vt:lpstr>Output for the interaction</vt:lpstr>
      <vt:lpstr>Output for the interaction</vt:lpstr>
      <vt:lpstr>Output for the interaction</vt:lpstr>
      <vt:lpstr>Which way does my interaction go?</vt:lpstr>
      <vt:lpstr>Présentation PowerPoint</vt:lpstr>
      <vt:lpstr>Logistic regressions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 to mixed    eﬀects modeling using R</dc:title>
  <dc:creator>naomi</dc:creator>
  <cp:lastModifiedBy>naomi</cp:lastModifiedBy>
  <cp:revision>29</cp:revision>
  <dcterms:created xsi:type="dcterms:W3CDTF">2017-11-02T14:16:39Z</dcterms:created>
  <dcterms:modified xsi:type="dcterms:W3CDTF">2017-12-04T16:05:46Z</dcterms:modified>
</cp:coreProperties>
</file>